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5" r:id="rId3"/>
    <p:sldId id="576" r:id="rId4"/>
    <p:sldId id="620" r:id="rId5"/>
    <p:sldId id="594" r:id="rId6"/>
    <p:sldId id="610" r:id="rId7"/>
    <p:sldId id="598" r:id="rId8"/>
    <p:sldId id="616" r:id="rId9"/>
    <p:sldId id="619" r:id="rId10"/>
    <p:sldId id="591" r:id="rId11"/>
    <p:sldId id="599" r:id="rId12"/>
    <p:sldId id="573" r:id="rId13"/>
  </p:sldIdLst>
  <p:sldSz cx="9144000" cy="6858000" type="overhead"/>
  <p:notesSz cx="6888163" cy="96234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00D5"/>
    <a:srgbClr val="FF0000"/>
    <a:srgbClr val="00FFFF"/>
    <a:srgbClr val="000000"/>
    <a:srgbClr val="FF5050"/>
    <a:srgbClr val="666633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813" autoAdjust="0"/>
  </p:normalViewPr>
  <p:slideViewPr>
    <p:cSldViewPr>
      <p:cViewPr varScale="1">
        <p:scale>
          <a:sx n="67" d="100"/>
          <a:sy n="67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notesViewPr>
    <p:cSldViewPr>
      <p:cViewPr varScale="1">
        <p:scale>
          <a:sx n="48" d="100"/>
          <a:sy n="48" d="100"/>
        </p:scale>
        <p:origin x="-1254" y="-84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r>
              <a:rPr lang="en-US" altLang="ja-JP"/>
              <a:t>CMB ANISOTROPY IN SCALAR-TENSOR COSMOLOGICAL MODEL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E92461C7-B4D7-4183-8CF9-1F2DC2F11F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786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651F8BD2-3453-40E3-A6D0-645A9875A6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59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636D4-8B6C-4CBE-A997-11E770126A9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8BD2-3453-40E3-A6D0-645A9875A683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8BD2-3453-40E3-A6D0-645A9875A683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8BD2-3453-40E3-A6D0-645A9875A683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72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07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E7A910-C74D-4AE3-837B-B2240DD7ED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7FF2-80BE-4EE8-B2EB-447F1923A79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E2C17-DB5A-44DA-B3E1-A2C716531E0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72E3E-AB3F-4657-86A1-105B6FBF381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42545-5857-455A-B808-59D96A642E0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6410-F426-4C69-B7BC-B5C4BE07E6F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D61E-EF17-43B3-B654-F06556C4E58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061A-7F85-43FD-B395-99172DB9266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4075-970E-4640-B925-A3436C79A46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1608-9E63-4590-B628-B42A4D8BB86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777B-F880-4A1E-98E8-A0C22671FB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74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C2CB78CF-692E-4F35-A7FF-FB7B366B8A5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829B29F-F4DB-40FE-A59B-F3EBF66A62D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590904" y="285728"/>
            <a:ext cx="43387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b="1" dirty="0" smtClean="0">
                <a:latin typeface="Arial Unicode MS" pitchFamily="50" charset="-128"/>
                <a:ea typeface="ＭＳ Ｐ明朝" pitchFamily="18" charset="-128"/>
              </a:rPr>
              <a:t>2012/03/22</a:t>
            </a:r>
            <a:endParaRPr lang="en-US" altLang="ja-JP" b="1" dirty="0">
              <a:latin typeface="Arial Unicode MS" pitchFamily="50" charset="-128"/>
              <a:ea typeface="ＭＳ Ｐ明朝" pitchFamily="18" charset="-128"/>
            </a:endParaRPr>
          </a:p>
          <a:p>
            <a:pPr algn="r"/>
            <a:r>
              <a:rPr lang="ja-JP" altLang="en-US" b="1" dirty="0" smtClean="0">
                <a:ea typeface="ＭＳ Ｐ明朝" pitchFamily="18" charset="-128"/>
              </a:rPr>
              <a:t>日本天文学会</a:t>
            </a:r>
            <a:r>
              <a:rPr lang="en-US" altLang="ja-JP" b="1" dirty="0" smtClean="0">
                <a:ea typeface="ＭＳ Ｐ明朝" pitchFamily="18" charset="-128"/>
              </a:rPr>
              <a:t>2012</a:t>
            </a:r>
            <a:r>
              <a:rPr lang="ja-JP" altLang="en-US" b="1" dirty="0" smtClean="0">
                <a:ea typeface="ＭＳ Ｐ明朝" pitchFamily="18" charset="-128"/>
              </a:rPr>
              <a:t>年春季年会</a:t>
            </a:r>
            <a:endParaRPr lang="ja-JP" altLang="en-US" b="1" dirty="0">
              <a:ea typeface="ＭＳ Ｐ明朝" pitchFamily="18" charset="-128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3528" y="4965340"/>
            <a:ext cx="8534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KEK </a:t>
            </a:r>
            <a:r>
              <a:rPr lang="ja-JP" altLang="en-US" b="1" dirty="0" smtClean="0"/>
              <a:t>素核研 </a:t>
            </a:r>
            <a:r>
              <a:rPr lang="en-US" altLang="ja-JP" b="1" dirty="0" smtClean="0"/>
              <a:t>CMB</a:t>
            </a:r>
            <a:r>
              <a:rPr lang="ja-JP" altLang="en-US" b="1" dirty="0" smtClean="0"/>
              <a:t>グループ</a:t>
            </a:r>
            <a:endParaRPr lang="en-US" altLang="ja-JP" b="1" dirty="0" smtClean="0"/>
          </a:p>
          <a:p>
            <a:pPr algn="ctr"/>
            <a:r>
              <a:rPr lang="ja-JP" altLang="en-US" sz="2800" b="1" dirty="0" smtClean="0"/>
              <a:t>永田 竜</a:t>
            </a:r>
            <a:endParaRPr lang="en-US" altLang="ja-JP" sz="2800" b="1" dirty="0" smtClean="0"/>
          </a:p>
          <a:p>
            <a:pPr algn="ctr"/>
            <a:r>
              <a:rPr lang="ja-JP" altLang="en-US" sz="2000" b="1" dirty="0" smtClean="0"/>
              <a:t>羽澄昌史、他 </a:t>
            </a:r>
            <a:r>
              <a:rPr lang="en-US" altLang="ja-JP" sz="2000" b="1" dirty="0" err="1" smtClean="0"/>
              <a:t>LiteBIRD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ワーキンググループ</a:t>
            </a:r>
            <a:endParaRPr lang="ja-JP" altLang="en-US" sz="2000" b="1" dirty="0"/>
          </a:p>
        </p:txBody>
      </p:sp>
      <p:sp>
        <p:nvSpPr>
          <p:cNvPr id="6" name="タイトル 5"/>
          <p:cNvSpPr>
            <a:spLocks noGrp="1"/>
          </p:cNvSpPr>
          <p:nvPr>
            <p:ph type="ctrTitle" sz="quarter"/>
          </p:nvPr>
        </p:nvSpPr>
        <p:spPr>
          <a:xfrm>
            <a:off x="610958" y="2708920"/>
            <a:ext cx="8065498" cy="781828"/>
          </a:xfrm>
        </p:spPr>
        <p:txBody>
          <a:bodyPr/>
          <a:lstStyle/>
          <a:p>
            <a:r>
              <a:rPr lang="en-US" altLang="ja-JP" sz="3600" dirty="0" err="1" smtClean="0"/>
              <a:t>LiteBIRD</a:t>
            </a:r>
            <a:r>
              <a:rPr lang="ja-JP" altLang="en-US" sz="3600" dirty="0" smtClean="0"/>
              <a:t>計画による原始重力波の探索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Polarization </a:t>
            </a:r>
            <a:r>
              <a:rPr lang="en-US" altLang="ja-JP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delensing</a:t>
            </a:r>
            <a:r>
              <a:rPr lang="en-US" altLang="ja-JP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en-US" altLang="ja-JP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SuperPOLARBEAR</a:t>
            </a:r>
            <a:endParaRPr lang="ja-JP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91" y="1052736"/>
            <a:ext cx="6899393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691680" y="3645960"/>
            <a:ext cx="2713956" cy="935168"/>
            <a:chOff x="2034479" y="1628800"/>
            <a:chExt cx="2713956" cy="93516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034479" y="1628800"/>
              <a:ext cx="2713956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FF0000"/>
                  </a:solidFill>
                </a:rPr>
                <a:t>偏光場を </a:t>
              </a:r>
              <a:r>
                <a:rPr lang="en-US" altLang="ja-JP" dirty="0" err="1" smtClean="0">
                  <a:solidFill>
                    <a:srgbClr val="FF0000"/>
                  </a:solidFill>
                </a:rPr>
                <a:t>delensing</a:t>
              </a:r>
              <a:endParaRPr lang="en-US" altLang="ja-JP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右矢印 6"/>
            <p:cNvSpPr/>
            <p:nvPr/>
          </p:nvSpPr>
          <p:spPr bwMode="auto">
            <a:xfrm rot="2865760">
              <a:off x="3711662" y="2108171"/>
              <a:ext cx="504056" cy="40753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644008" y="2780065"/>
            <a:ext cx="3240360" cy="894984"/>
            <a:chOff x="-1125635" y="-317379"/>
            <a:chExt cx="3240360" cy="894196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-1125635" y="115152"/>
              <a:ext cx="3240360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lensing potential 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を評価</a:t>
              </a:r>
              <a:endParaRPr lang="en-US" altLang="ja-JP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 bwMode="auto">
            <a:xfrm rot="13599555">
              <a:off x="314525" y="-269120"/>
              <a:ext cx="504056" cy="407538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pic>
        <p:nvPicPr>
          <p:cNvPr id="11" name="Picture 2" descr="http://wiki.kek.jp/download/attachments/11929270/nlpp.png?version=1&amp;modificationDate=1323226896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874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53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138238" y="1093812"/>
            <a:ext cx="6867525" cy="5143500"/>
            <a:chOff x="1138238" y="1093812"/>
            <a:chExt cx="6867525" cy="51435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1093812"/>
              <a:ext cx="6867525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6156176" y="4869160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>
                  <a:solidFill>
                    <a:schemeClr val="bg2"/>
                  </a:solidFill>
                </a:rPr>
                <a:t>5σ boundary</a:t>
              </a:r>
              <a:endParaRPr kumimoji="1" lang="ja-JP" altLang="en-US" sz="2000" u="sng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8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2E3E-AB3F-4657-86A1-105B6FBF381F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7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</a:t>
            </a:r>
            <a:r>
              <a:rPr lang="en-US" altLang="ja-JP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delensing</a:t>
            </a:r>
            <a:r>
              <a:rPr lang="en-US" altLang="ja-JP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Planck</a:t>
            </a:r>
            <a:endParaRPr lang="ja-JP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wiki.kek.jp/download/attachments/14287373/sens_joint_planck.png?version=1&amp;modificationDate=1329721934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0755"/>
            <a:ext cx="6624736" cy="50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275856" y="1506248"/>
            <a:ext cx="3675072" cy="698616"/>
            <a:chOff x="1580083" y="1383159"/>
            <a:chExt cx="3675072" cy="69861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580083" y="1383159"/>
              <a:ext cx="3240360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lensing potential 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を評価</a:t>
              </a:r>
              <a:endParaRPr lang="en-US" altLang="ja-JP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右矢印 7"/>
            <p:cNvSpPr/>
            <p:nvPr/>
          </p:nvSpPr>
          <p:spPr bwMode="auto">
            <a:xfrm rot="1046208">
              <a:off x="4751099" y="1674237"/>
              <a:ext cx="504056" cy="407538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786036" y="3789976"/>
            <a:ext cx="2713956" cy="935168"/>
            <a:chOff x="2034479" y="1628800"/>
            <a:chExt cx="2713956" cy="93516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034479" y="1628800"/>
              <a:ext cx="2713956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00B050"/>
                  </a:solidFill>
                </a:rPr>
                <a:t>偏光場を </a:t>
              </a:r>
              <a:r>
                <a:rPr lang="en-US" altLang="ja-JP" dirty="0" err="1" smtClean="0">
                  <a:solidFill>
                    <a:srgbClr val="00B050"/>
                  </a:solidFill>
                </a:rPr>
                <a:t>delensing</a:t>
              </a:r>
              <a:endParaRPr lang="en-US" altLang="ja-JP" dirty="0" smtClean="0">
                <a:solidFill>
                  <a:srgbClr val="00B050"/>
                </a:solidFill>
              </a:endParaRPr>
            </a:p>
          </p:txBody>
        </p:sp>
        <p:sp>
          <p:nvSpPr>
            <p:cNvPr id="11" name="右矢印 10"/>
            <p:cNvSpPr/>
            <p:nvPr/>
          </p:nvSpPr>
          <p:spPr bwMode="auto">
            <a:xfrm rot="2865760">
              <a:off x="3711662" y="2108171"/>
              <a:ext cx="504056" cy="407538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pic>
        <p:nvPicPr>
          <p:cNvPr id="12" name="Picture 2" descr="http://wiki.kek.jp/download/attachments/14287373/ttnlpp.png?version=1&amp;modificationDate=1329721934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0505"/>
            <a:ext cx="6624736" cy="50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iki.kek.jp/download/attachments/14287373/sigma_len_tt.png?version=1&amp;modificationDate=1329721934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1292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ja-JP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8596" y="2341899"/>
                <a:ext cx="81439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・原始重力波信号の主な雑音源である銀河内前景放射は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  </a:t>
                </a:r>
                <a:r>
                  <a:rPr lang="en-US" altLang="ja-JP" sz="2000" dirty="0" err="1" smtClean="0"/>
                  <a:t>LiteBIRD</a:t>
                </a:r>
                <a:r>
                  <a:rPr lang="en-US" altLang="ja-JP" sz="2000" dirty="0" smtClean="0"/>
                  <a:t> </a:t>
                </a:r>
                <a:r>
                  <a:rPr lang="ja-JP" altLang="en-US" sz="2000" dirty="0" smtClean="0"/>
                  <a:t>の多波長観測により </a:t>
                </a:r>
                <a:r>
                  <a:rPr lang="en-US" altLang="ja-JP" sz="2000" dirty="0" smtClean="0"/>
                  <a:t>98% </a:t>
                </a:r>
                <a:r>
                  <a:rPr lang="ja-JP" altLang="en-US" sz="2000" dirty="0" err="1" smtClean="0"/>
                  <a:t>まで</a:t>
                </a:r>
                <a:r>
                  <a:rPr lang="ja-JP" altLang="en-US" sz="2000" dirty="0" smtClean="0"/>
                  <a:t>除去可能である。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  衛星による全天観測によって「再電離の山」を捉えることで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  原始重力波検出感度</a:t>
                </a:r>
                <a:r>
                  <a:rPr lang="ja-JP" altLang="en-US" sz="2000" dirty="0"/>
                  <a:t>は</a:t>
                </a:r>
                <a:r>
                  <a:rPr lang="ja-JP" altLang="en-US" sz="2000" dirty="0" smtClean="0"/>
                  <a:t>テンソル・スカラー比にして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i="0" dirty="0" smtClean="0">
                        <a:latin typeface="Cambria Math"/>
                      </a:rPr>
                      <m:t>O</m:t>
                    </m:r>
                  </m:oMath>
                </a14:m>
                <a:r>
                  <a:rPr lang="ja-JP" altLang="en-US" sz="2000" dirty="0" smtClean="0"/>
                  <a:t>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ja-JP" altLang="en-US" sz="2000" dirty="0" smtClean="0"/>
                  <a:t>） を実現する。</a:t>
                </a:r>
                <a:endParaRPr lang="en-US" altLang="ja-JP" sz="16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2341899"/>
                <a:ext cx="8143932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749" t="-3226" r="-674" b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28596" y="3826566"/>
            <a:ext cx="6338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err="1" smtClean="0"/>
              <a:t>LiteBIRD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を越える原始重力波検出感度を達成するには</a:t>
            </a:r>
            <a:endParaRPr lang="en-US" altLang="ja-JP" sz="2000" dirty="0" smtClean="0"/>
          </a:p>
          <a:p>
            <a:r>
              <a:rPr lang="ja-JP" altLang="en-US" sz="2000" dirty="0" smtClean="0"/>
              <a:t>  重力レンズ除去（</a:t>
            </a:r>
            <a:r>
              <a:rPr lang="en-US" altLang="ja-JP" sz="2000" dirty="0" err="1" smtClean="0"/>
              <a:t>delensing</a:t>
            </a:r>
            <a:r>
              <a:rPr lang="ja-JP" altLang="en-US" sz="2000" dirty="0" smtClean="0"/>
              <a:t>）が不可欠である。</a:t>
            </a:r>
            <a:endParaRPr lang="en-US" altLang="ja-JP" sz="2000" dirty="0" smtClean="0"/>
          </a:p>
          <a:p>
            <a:r>
              <a:rPr lang="ja-JP" altLang="en-US" sz="2000" dirty="0" smtClean="0"/>
              <a:t>  地上観測による高分解能データを援用することで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20% </a:t>
            </a:r>
            <a:r>
              <a:rPr lang="ja-JP" altLang="en-US" sz="2000" dirty="0" smtClean="0"/>
              <a:t>程度まで取り除くことが可能である。</a:t>
            </a:r>
            <a:endParaRPr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596" y="1149478"/>
            <a:ext cx="8146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ja-JP" altLang="en-US" sz="2000" dirty="0"/>
              <a:t>マイクロ波背景輻射偏光観測</a:t>
            </a:r>
            <a:r>
              <a:rPr lang="ja-JP" altLang="en-US" sz="2000" dirty="0" smtClean="0"/>
              <a:t>衛星 </a:t>
            </a:r>
            <a:r>
              <a:rPr lang="en-US" altLang="ja-JP" sz="2000" dirty="0" err="1" smtClean="0"/>
              <a:t>LiteBIRD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は、</a:t>
            </a:r>
            <a:endParaRPr lang="en-US" altLang="ja-JP" sz="2000" dirty="0" smtClean="0"/>
          </a:p>
          <a:p>
            <a:r>
              <a:rPr lang="ja-JP" altLang="en-US" sz="2000" dirty="0" smtClean="0"/>
              <a:t>  偏光</a:t>
            </a:r>
            <a:r>
              <a:rPr lang="ja-JP" altLang="en-US" sz="2000" dirty="0"/>
              <a:t>地図</a:t>
            </a:r>
            <a:r>
              <a:rPr lang="ja-JP" altLang="en-US" sz="2000" dirty="0" smtClean="0"/>
              <a:t>の奇</a:t>
            </a:r>
            <a:r>
              <a:rPr lang="ja-JP" altLang="en-US" sz="2000" dirty="0"/>
              <a:t>パリティ成分に刻印された原始重力波の信号検出を</a:t>
            </a:r>
            <a:r>
              <a:rPr lang="ja-JP" altLang="en-US" sz="2000" dirty="0" smtClean="0"/>
              <a:t>目指し</a:t>
            </a:r>
            <a:endParaRPr lang="en-US" altLang="ja-JP" sz="2000" dirty="0" smtClean="0"/>
          </a:p>
          <a:p>
            <a:r>
              <a:rPr lang="ja-JP" altLang="en-US" sz="2000" dirty="0" smtClean="0"/>
              <a:t>  </a:t>
            </a:r>
            <a:r>
              <a:rPr lang="en-US" altLang="ja-JP" sz="2000" dirty="0" smtClean="0"/>
              <a:t>2020</a:t>
            </a:r>
            <a:r>
              <a:rPr lang="ja-JP" altLang="en-US" sz="2000" dirty="0" smtClean="0"/>
              <a:t>年観測開始を目標に現在準備中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ある。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2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Inflation and primordial gravitational wave background </a:t>
            </a:r>
            <a:endParaRPr lang="ja-JP" alt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1268760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/>
              <a:t>原始</a:t>
            </a:r>
            <a:r>
              <a:rPr lang="ja-JP" altLang="en-US" sz="2000" dirty="0" smtClean="0"/>
              <a:t>重力波の検出がもたらす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極初期宇宙の知見</a:t>
            </a:r>
            <a:endParaRPr lang="en-US" altLang="ja-JP" sz="2000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683568" y="2172926"/>
            <a:ext cx="3600400" cy="1282223"/>
            <a:chOff x="683568" y="2172926"/>
            <a:chExt cx="3600400" cy="128222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83568" y="2172926"/>
              <a:ext cx="2845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・</a:t>
              </a:r>
              <a:r>
                <a:rPr lang="en-US" altLang="ja-JP" sz="2000" dirty="0" smtClean="0"/>
                <a:t>Inflation </a:t>
              </a:r>
              <a:r>
                <a:rPr lang="ja-JP" altLang="en-US" sz="2000" dirty="0" smtClean="0"/>
                <a:t>の </a:t>
              </a:r>
              <a:r>
                <a:rPr lang="en-US" altLang="ja-JP" sz="2000" dirty="0" smtClean="0"/>
                <a:t>energy scale</a:t>
              </a:r>
              <a:endParaRPr lang="ja-JP" altLang="en-US" sz="2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169397" y="2636912"/>
                  <a:ext cx="3114571" cy="818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f>
                            <m:f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sup>
                      </m:sSup>
                    </m:oMath>
                  </a14:m>
                  <a:r>
                    <a:rPr kumimoji="1" lang="en-US" altLang="ja-JP" dirty="0" smtClean="0"/>
                    <a:t> </a:t>
                  </a:r>
                  <a:r>
                    <a:rPr kumimoji="1" lang="en-US" altLang="ja-JP" dirty="0" err="1" smtClean="0"/>
                    <a:t>GeV</a:t>
                  </a:r>
                  <a:r>
                    <a:rPr kumimoji="1" lang="en-US" altLang="ja-JP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0.01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397" y="2636912"/>
                  <a:ext cx="3114571" cy="81823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22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/>
          <p:cNvGrpSpPr/>
          <p:nvPr/>
        </p:nvGrpSpPr>
        <p:grpSpPr>
          <a:xfrm>
            <a:off x="683568" y="3933056"/>
            <a:ext cx="3744416" cy="2088232"/>
            <a:chOff x="683568" y="3933056"/>
            <a:chExt cx="3744416" cy="20882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83568" y="3933056"/>
              <a:ext cx="2744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・</a:t>
              </a:r>
              <a:r>
                <a:rPr lang="en-US" altLang="ja-JP" sz="2000" dirty="0" err="1" smtClean="0"/>
                <a:t>Inflaton</a:t>
              </a:r>
              <a:r>
                <a:rPr lang="en-US" altLang="ja-JP" sz="2000" dirty="0" smtClean="0"/>
                <a:t> field </a:t>
              </a:r>
              <a:r>
                <a:rPr lang="ja-JP" altLang="en-US" sz="2000" dirty="0" smtClean="0"/>
                <a:t>の変動幅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982810" y="4445598"/>
                  <a:ext cx="3445174" cy="103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kumimoji="1" lang="ja-JP" altLang="en-US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𝑝𝑙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ja-JP" i="1" smtClean="0">
                            <a:latin typeface="Cambria Math"/>
                            <a:ea typeface="Cambria Math"/>
                          </a:rPr>
                          <m:t>≈</m:t>
                        </m:r>
                        <m:sSup>
                          <m:sSupPr>
                            <m:ctrlPr>
                              <a:rPr kumimoji="1" lang="en-US" altLang="ja-JP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kumimoji="1" lang="en-US" altLang="ja-JP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810" y="4445598"/>
                  <a:ext cx="3445174" cy="10315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テキスト ボックス 9"/>
            <p:cNvSpPr txBox="1"/>
            <p:nvPr/>
          </p:nvSpPr>
          <p:spPr>
            <a:xfrm>
              <a:off x="825982" y="5621178"/>
              <a:ext cx="3496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large field vs. small field model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436096" y="1124744"/>
            <a:ext cx="3024336" cy="5036119"/>
            <a:chOff x="5436096" y="1124744"/>
            <a:chExt cx="3024336" cy="50361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124744"/>
              <a:ext cx="3024336" cy="5036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5436096" y="5816297"/>
              <a:ext cx="18517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http://wmap.gsfc.nasa.gov/</a:t>
              </a:r>
              <a:endParaRPr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4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3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CMB fluctuations from inflationary GW background</a:t>
            </a:r>
            <a:endParaRPr lang="ja-JP" alt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5496" y="1196752"/>
            <a:ext cx="2855932" cy="2272318"/>
            <a:chOff x="35496" y="1196752"/>
            <a:chExt cx="2855932" cy="22723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42" y="1196752"/>
              <a:ext cx="2674286" cy="192571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69356" y="1393031"/>
              <a:ext cx="1372492" cy="27699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chemeClr val="bg2"/>
                  </a:solidFill>
                </a:rPr>
                <a:t>D</a:t>
              </a:r>
              <a:r>
                <a:rPr kumimoji="1" lang="en-US" altLang="ja-JP" sz="1200" dirty="0" smtClean="0">
                  <a:solidFill>
                    <a:schemeClr val="bg2"/>
                  </a:solidFill>
                </a:rPr>
                <a:t>ensity fluctuation</a:t>
              </a:r>
              <a:endParaRPr kumimoji="1" lang="ja-JP" alt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20906" y="1783849"/>
              <a:ext cx="1364476" cy="27699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2"/>
                  </a:solidFill>
                </a:rPr>
                <a:t>Gravitational wave</a:t>
              </a:r>
              <a:endParaRPr kumimoji="1" lang="ja-JP" alt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5496" y="3068960"/>
              <a:ext cx="1474827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2"/>
                  </a:solidFill>
                </a:rPr>
                <a:t>Temperature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31640" y="1412776"/>
            <a:ext cx="4464496" cy="2992398"/>
            <a:chOff x="1331640" y="1412776"/>
            <a:chExt cx="4464496" cy="29923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17" y="1412776"/>
              <a:ext cx="3607619" cy="267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878527" y="2060848"/>
              <a:ext cx="1960793" cy="369332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Density fluctuation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891351" y="2708920"/>
              <a:ext cx="1947969" cy="369332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solidFill>
                    <a:schemeClr val="bg2"/>
                  </a:solidFill>
                </a:rPr>
                <a:t>G</a:t>
              </a:r>
              <a:r>
                <a:rPr kumimoji="1" lang="en-US" altLang="ja-JP" sz="1800" dirty="0" smtClean="0">
                  <a:solidFill>
                    <a:schemeClr val="bg2"/>
                  </a:solidFill>
                </a:rPr>
                <a:t>ravitational wave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331640" y="4005064"/>
              <a:ext cx="279916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2"/>
                  </a:solidFill>
                </a:rPr>
                <a:t>Polarization (even parity)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283968" y="1772816"/>
            <a:ext cx="4824536" cy="3496454"/>
            <a:chOff x="4283968" y="1772816"/>
            <a:chExt cx="4824536" cy="34964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56" y="1772816"/>
              <a:ext cx="4519048" cy="329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493842" y="3255367"/>
              <a:ext cx="2531462" cy="461665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2"/>
                  </a:solidFill>
                </a:rPr>
                <a:t>Gravitational wave</a:t>
              </a:r>
              <a:endParaRPr kumimoji="1" lang="ja-JP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83968" y="4869160"/>
              <a:ext cx="2699778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2"/>
                  </a:solidFill>
                </a:rPr>
                <a:t>Polarization (odd parity)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24521" y="5733256"/>
            <a:ext cx="4967559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2"/>
                </a:solidFill>
              </a:rPr>
              <a:t>原始重力波が作る </a:t>
            </a:r>
            <a:r>
              <a:rPr lang="en-US" altLang="ja-JP" sz="2000" dirty="0" smtClean="0">
                <a:solidFill>
                  <a:schemeClr val="bg2"/>
                </a:solidFill>
              </a:rPr>
              <a:t>CMB </a:t>
            </a:r>
            <a:r>
              <a:rPr lang="ja-JP" altLang="en-US" sz="2000" dirty="0" smtClean="0">
                <a:solidFill>
                  <a:schemeClr val="bg2"/>
                </a:solidFill>
              </a:rPr>
              <a:t>揺らぎは、</a:t>
            </a:r>
            <a:endParaRPr lang="en-US" altLang="ja-JP" sz="2000" dirty="0" smtClean="0">
              <a:solidFill>
                <a:schemeClr val="bg2"/>
              </a:solidFill>
            </a:endParaRPr>
          </a:p>
          <a:p>
            <a:r>
              <a:rPr lang="ja-JP" altLang="en-US" sz="2000" dirty="0" smtClean="0">
                <a:solidFill>
                  <a:schemeClr val="bg2"/>
                </a:solidFill>
              </a:rPr>
              <a:t>偏光場の</a:t>
            </a:r>
            <a:r>
              <a:rPr lang="en-US" altLang="ja-JP" sz="2000" dirty="0" smtClean="0">
                <a:solidFill>
                  <a:schemeClr val="bg2"/>
                </a:solidFill>
              </a:rPr>
              <a:t> B-mode </a:t>
            </a:r>
            <a:r>
              <a:rPr lang="ja-JP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ja-JP" sz="2000" dirty="0" smtClean="0">
                <a:solidFill>
                  <a:schemeClr val="bg2"/>
                </a:solidFill>
              </a:rPr>
              <a:t>signal </a:t>
            </a:r>
            <a:r>
              <a:rPr lang="ja-JP" altLang="en-US" sz="2000" dirty="0" smtClean="0">
                <a:solidFill>
                  <a:schemeClr val="bg2"/>
                </a:solidFill>
              </a:rPr>
              <a:t>の主成分となりうる</a:t>
            </a:r>
            <a:endParaRPr lang="en-US" altLang="ja-JP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8675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4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539552" y="242002"/>
            <a:ext cx="825026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Lite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satellite for the studies of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-mode polarization and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nflation from cosmic background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adiation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etection</a:t>
            </a:r>
            <a:endParaRPr lang="ja-JP" alt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8675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8675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871073" cy="49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 rot="19199750">
            <a:off x="6553194" y="199600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</a:rPr>
              <a:t>Lensing</a:t>
            </a:r>
            <a:endParaRPr kumimoji="1"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 bwMode="auto">
          <a:xfrm>
            <a:off x="4355977" y="1681796"/>
            <a:ext cx="2952327" cy="3793039"/>
          </a:xfrm>
          <a:custGeom>
            <a:avLst/>
            <a:gdLst>
              <a:gd name="connsiteX0" fmla="*/ 0 w 4029075"/>
              <a:gd name="connsiteY0" fmla="*/ 3971925 h 3971925"/>
              <a:gd name="connsiteX1" fmla="*/ 2143125 w 4029075"/>
              <a:gd name="connsiteY1" fmla="*/ 2786062 h 3971925"/>
              <a:gd name="connsiteX2" fmla="*/ 3100387 w 4029075"/>
              <a:gd name="connsiteY2" fmla="*/ 1985962 h 3971925"/>
              <a:gd name="connsiteX3" fmla="*/ 3571875 w 4029075"/>
              <a:gd name="connsiteY3" fmla="*/ 1314450 h 3971925"/>
              <a:gd name="connsiteX4" fmla="*/ 3900487 w 4029075"/>
              <a:gd name="connsiteY4" fmla="*/ 514350 h 3971925"/>
              <a:gd name="connsiteX5" fmla="*/ 4029075 w 4029075"/>
              <a:gd name="connsiteY5" fmla="*/ 0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075" h="3971925">
                <a:moveTo>
                  <a:pt x="0" y="3971925"/>
                </a:moveTo>
                <a:cubicBezTo>
                  <a:pt x="813197" y="3544490"/>
                  <a:pt x="1626394" y="3117056"/>
                  <a:pt x="2143125" y="2786062"/>
                </a:cubicBezTo>
                <a:cubicBezTo>
                  <a:pt x="2659856" y="2455068"/>
                  <a:pt x="2862262" y="2231231"/>
                  <a:pt x="3100387" y="1985962"/>
                </a:cubicBezTo>
                <a:cubicBezTo>
                  <a:pt x="3338512" y="1740693"/>
                  <a:pt x="3438525" y="1559719"/>
                  <a:pt x="3571875" y="1314450"/>
                </a:cubicBezTo>
                <a:cubicBezTo>
                  <a:pt x="3705225" y="1069181"/>
                  <a:pt x="3824287" y="733425"/>
                  <a:pt x="3900487" y="514350"/>
                </a:cubicBezTo>
                <a:cubicBezTo>
                  <a:pt x="3976687" y="295275"/>
                  <a:pt x="4002881" y="147637"/>
                  <a:pt x="4029075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22193" y="2547752"/>
            <a:ext cx="1026243" cy="1809492"/>
            <a:chOff x="3522193" y="2547752"/>
            <a:chExt cx="1026243" cy="1809492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522193" y="2547752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22193" y="326783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0.01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522193" y="3987912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0.001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 rot="803093">
            <a:off x="3813615" y="1990030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</a:rPr>
              <a:t>Foreground </a:t>
            </a:r>
            <a:r>
              <a:rPr kumimoji="1" lang="en-US" altLang="ja-JP" sz="1600" dirty="0" err="1" smtClean="0">
                <a:solidFill>
                  <a:schemeClr val="bg2"/>
                </a:solidFill>
              </a:rPr>
              <a:t>dust+synchrotron</a:t>
            </a:r>
            <a:endParaRPr kumimoji="1" lang="ja-JP" altLang="en-US" sz="1600" dirty="0">
              <a:solidFill>
                <a:schemeClr val="bg2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07504" y="2439266"/>
            <a:ext cx="8424936" cy="4270164"/>
            <a:chOff x="107504" y="2439266"/>
            <a:chExt cx="8424936" cy="427016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77072"/>
              <a:ext cx="3436311" cy="2624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円/楕円 25"/>
            <p:cNvSpPr/>
            <p:nvPr/>
          </p:nvSpPr>
          <p:spPr bwMode="auto">
            <a:xfrm rot="2998062">
              <a:off x="3920315" y="1978227"/>
              <a:ext cx="2129927" cy="305200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39915" y="6309320"/>
              <a:ext cx="5192525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chemeClr val="bg2"/>
                  </a:solidFill>
                </a:rPr>
                <a:t>大角度構造を高感度で、世界</a:t>
              </a:r>
              <a:r>
                <a:rPr lang="ja-JP" altLang="en-US" sz="2000" dirty="0">
                  <a:solidFill>
                    <a:schemeClr val="bg2"/>
                  </a:solidFill>
                </a:rPr>
                <a:t>に</a:t>
              </a:r>
              <a:r>
                <a:rPr lang="ja-JP" altLang="en-US" sz="2000" dirty="0" smtClean="0">
                  <a:solidFill>
                    <a:schemeClr val="bg2"/>
                  </a:solidFill>
                </a:rPr>
                <a:t>先駆けて測定</a:t>
              </a:r>
              <a:endParaRPr lang="en-US" altLang="ja-JP" sz="2000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 rot="803093">
            <a:off x="5461489" y="4788369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bg2"/>
                </a:solidFill>
              </a:rPr>
              <a:t>Katayama&amp;Komatsu</a:t>
            </a:r>
            <a:r>
              <a:rPr kumimoji="1" lang="en-US" altLang="ja-JP" sz="1600" dirty="0" smtClean="0">
                <a:solidFill>
                  <a:schemeClr val="bg2"/>
                </a:solidFill>
              </a:rPr>
              <a:t> (2010)</a:t>
            </a:r>
            <a:endParaRPr kumimoji="1"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30" name="下矢印 29"/>
          <p:cNvSpPr/>
          <p:nvPr/>
        </p:nvSpPr>
        <p:spPr bwMode="auto">
          <a:xfrm rot="1043521">
            <a:off x="4744288" y="2505598"/>
            <a:ext cx="328401" cy="207385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44008" y="2924944"/>
            <a:ext cx="183255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98% removal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  <p:bldP spid="23" grpId="0"/>
      <p:bldP spid="29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75" y="1168871"/>
            <a:ext cx="68675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5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803093">
            <a:off x="3282794" y="1774006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</a:rPr>
              <a:t>Foreground </a:t>
            </a:r>
            <a:r>
              <a:rPr kumimoji="1" lang="en-US" altLang="ja-JP" sz="1600" dirty="0" err="1" smtClean="0">
                <a:solidFill>
                  <a:schemeClr val="bg2"/>
                </a:solidFill>
              </a:rPr>
              <a:t>dust+synchrotron</a:t>
            </a:r>
            <a:endParaRPr kumimoji="1"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9199750">
            <a:off x="6022373" y="177997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</a:rPr>
              <a:t>Lensing</a:t>
            </a:r>
            <a:endParaRPr kumimoji="1"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18" name="下矢印 17"/>
          <p:cNvSpPr/>
          <p:nvPr/>
        </p:nvSpPr>
        <p:spPr bwMode="auto">
          <a:xfrm rot="1043521">
            <a:off x="3193497" y="2065952"/>
            <a:ext cx="413984" cy="2483393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0899" y="2348880"/>
            <a:ext cx="300114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residual fraction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σ</a:t>
            </a:r>
            <a:r>
              <a:rPr kumimoji="1" lang="en-US" altLang="ja-JP" sz="1600" dirty="0" err="1" smtClean="0">
                <a:solidFill>
                  <a:schemeClr val="bg1"/>
                </a:solidFill>
              </a:rPr>
              <a:t>fg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下矢印 19"/>
          <p:cNvSpPr/>
          <p:nvPr/>
        </p:nvSpPr>
        <p:spPr bwMode="auto">
          <a:xfrm rot="1043521">
            <a:off x="5674041" y="2945998"/>
            <a:ext cx="413984" cy="178565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57403" y="3284984"/>
            <a:ext cx="150073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t-s ratio 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6598" y="4779149"/>
            <a:ext cx="698781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2"/>
                </a:solidFill>
              </a:rPr>
              <a:t>重力波振幅（</a:t>
            </a:r>
            <a:r>
              <a:rPr lang="en-US" altLang="ja-JP" sz="2800" dirty="0" smtClean="0">
                <a:solidFill>
                  <a:schemeClr val="bg2"/>
                </a:solidFill>
              </a:rPr>
              <a:t>r</a:t>
            </a:r>
            <a:r>
              <a:rPr lang="ja-JP" altLang="en-US" sz="2800" dirty="0" smtClean="0">
                <a:solidFill>
                  <a:schemeClr val="bg2"/>
                </a:solidFill>
              </a:rPr>
              <a:t>）と残留前景放射（</a:t>
            </a:r>
            <a:r>
              <a:rPr lang="en-US" altLang="ja-JP" sz="2800" dirty="0" err="1" smtClean="0">
                <a:solidFill>
                  <a:schemeClr val="bg2"/>
                </a:solidFill>
              </a:rPr>
              <a:t>σ</a:t>
            </a:r>
            <a:r>
              <a:rPr lang="en-US" altLang="ja-JP" sz="1600" dirty="0" err="1" smtClean="0">
                <a:solidFill>
                  <a:schemeClr val="bg2"/>
                </a:solidFill>
              </a:rPr>
              <a:t>fg</a:t>
            </a:r>
            <a:r>
              <a:rPr lang="ja-JP" altLang="en-US" sz="2800" dirty="0" smtClean="0">
                <a:solidFill>
                  <a:schemeClr val="bg2"/>
                </a:solidFill>
              </a:rPr>
              <a:t>）に応じて</a:t>
            </a:r>
            <a:endParaRPr lang="en-US" altLang="ja-JP" sz="2800" dirty="0" smtClean="0">
              <a:solidFill>
                <a:schemeClr val="bg2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bg2"/>
                </a:solidFill>
              </a:rPr>
              <a:t>Fisher</a:t>
            </a:r>
            <a:r>
              <a:rPr lang="ja-JP" altLang="en-US" sz="2800" dirty="0" smtClean="0">
                <a:solidFill>
                  <a:schemeClr val="bg2"/>
                </a:solidFill>
              </a:rPr>
              <a:t>行列で評価した </a:t>
            </a:r>
            <a:r>
              <a:rPr lang="en-US" altLang="ja-JP" sz="2800" dirty="0" smtClean="0">
                <a:solidFill>
                  <a:schemeClr val="bg2"/>
                </a:solidFill>
              </a:rPr>
              <a:t>r </a:t>
            </a:r>
            <a:r>
              <a:rPr lang="ja-JP" altLang="en-US" sz="2800" dirty="0" smtClean="0">
                <a:solidFill>
                  <a:schemeClr val="bg2"/>
                </a:solidFill>
              </a:rPr>
              <a:t>の </a:t>
            </a:r>
            <a:r>
              <a:rPr lang="en-US" altLang="ja-JP" sz="2800" dirty="0" smtClean="0">
                <a:solidFill>
                  <a:schemeClr val="bg2"/>
                </a:solidFill>
              </a:rPr>
              <a:t>S/N </a:t>
            </a:r>
            <a:r>
              <a:rPr lang="ja-JP" altLang="en-US" sz="2800" dirty="0" smtClean="0">
                <a:solidFill>
                  <a:schemeClr val="bg2"/>
                </a:solidFill>
              </a:rPr>
              <a:t>を </a:t>
            </a:r>
            <a:r>
              <a:rPr lang="en-US" altLang="ja-JP" sz="2800" dirty="0" smtClean="0">
                <a:solidFill>
                  <a:schemeClr val="bg2"/>
                </a:solidFill>
              </a:rPr>
              <a:t>map </a:t>
            </a:r>
            <a:r>
              <a:rPr lang="ja-JP" altLang="en-US" sz="2800" dirty="0" smtClean="0">
                <a:solidFill>
                  <a:schemeClr val="bg2"/>
                </a:solidFill>
              </a:rPr>
              <a:t>にした</a:t>
            </a:r>
            <a:endParaRPr lang="en-US" altLang="ja-JP" sz="2800" dirty="0" smtClean="0">
              <a:solidFill>
                <a:schemeClr val="bg2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6245"/>
            <a:ext cx="6984776" cy="52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直線コネクタ 22"/>
          <p:cNvCxnSpPr/>
          <p:nvPr/>
        </p:nvCxnSpPr>
        <p:spPr bwMode="auto">
          <a:xfrm>
            <a:off x="2699792" y="4869160"/>
            <a:ext cx="54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3636482" y="4941168"/>
            <a:ext cx="280717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err="1" smtClean="0">
                <a:solidFill>
                  <a:schemeClr val="bg2"/>
                </a:solidFill>
              </a:rPr>
              <a:t>Katayama&amp;Komatsu</a:t>
            </a:r>
            <a:r>
              <a:rPr kumimoji="1" lang="en-US" altLang="ja-JP" sz="1800" dirty="0" smtClean="0">
                <a:solidFill>
                  <a:schemeClr val="bg2"/>
                </a:solidFill>
              </a:rPr>
              <a:t> (2010)</a:t>
            </a:r>
            <a:endParaRPr kumimoji="1" lang="ja-JP" altLang="en-US" sz="1800" dirty="0">
              <a:solidFill>
                <a:schemeClr val="bg2"/>
              </a:solidFill>
            </a:endParaRPr>
          </a:p>
        </p:txBody>
      </p:sp>
      <p:sp>
        <p:nvSpPr>
          <p:cNvPr id="25" name="Rectangle 256"/>
          <p:cNvSpPr>
            <a:spLocks noChangeArrowheads="1"/>
          </p:cNvSpPr>
          <p:nvPr/>
        </p:nvSpPr>
        <p:spPr bwMode="auto">
          <a:xfrm>
            <a:off x="322264" y="326388"/>
            <a:ext cx="825026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Significance level of </a:t>
            </a:r>
            <a:r>
              <a:rPr lang="en-US" altLang="ja-JP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detection </a:t>
            </a:r>
            <a:r>
              <a:rPr lang="en-US" altLang="ja-JP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(consistency relation assumed)</a:t>
            </a:r>
            <a:endParaRPr lang="ja-JP" altLang="en-US" sz="2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8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322265" y="116632"/>
            <a:ext cx="576190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contribution to s/N ratio</a:t>
            </a:r>
            <a:endParaRPr lang="ja-JP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" name="Picture 2" descr="http://wiki.kek.jp/download/attachments/7635797/contour.png?version=2&amp;modificationDate=1298897910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8" y="762930"/>
            <a:ext cx="7875240" cy="59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2484088" y="1448848"/>
            <a:ext cx="3744001" cy="4338420"/>
            <a:chOff x="2484088" y="1448848"/>
            <a:chExt cx="3744001" cy="4338420"/>
          </a:xfrm>
        </p:grpSpPr>
        <p:sp>
          <p:nvSpPr>
            <p:cNvPr id="74" name="フローチャート: 処理 73"/>
            <p:cNvSpPr/>
            <p:nvPr/>
          </p:nvSpPr>
          <p:spPr>
            <a:xfrm>
              <a:off x="2484089" y="2088032"/>
              <a:ext cx="3744000" cy="908920"/>
            </a:xfrm>
            <a:prstGeom prst="flowChartProcess">
              <a:avLst/>
            </a:prstGeom>
            <a:solidFill>
              <a:srgbClr val="F79646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5" name="フローチャート: 処理 74"/>
            <p:cNvSpPr/>
            <p:nvPr/>
          </p:nvSpPr>
          <p:spPr>
            <a:xfrm>
              <a:off x="2484088" y="2995232"/>
              <a:ext cx="2880000" cy="908920"/>
            </a:xfrm>
            <a:prstGeom prst="flowChartProcess">
              <a:avLst/>
            </a:prstGeom>
            <a:solidFill>
              <a:srgbClr val="F79646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直角三角形 75"/>
            <p:cNvSpPr/>
            <p:nvPr/>
          </p:nvSpPr>
          <p:spPr>
            <a:xfrm rot="5400000">
              <a:off x="5342648" y="3018712"/>
              <a:ext cx="907202" cy="863681"/>
            </a:xfrm>
            <a:prstGeom prst="rtTriangle">
              <a:avLst/>
            </a:prstGeom>
            <a:solidFill>
              <a:srgbClr val="F79646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7" name="直角三角形 76"/>
            <p:cNvSpPr/>
            <p:nvPr/>
          </p:nvSpPr>
          <p:spPr>
            <a:xfrm rot="10800000">
              <a:off x="4500311" y="3906032"/>
              <a:ext cx="878413" cy="1881236"/>
            </a:xfrm>
            <a:prstGeom prst="rtTriangle">
              <a:avLst/>
            </a:prstGeom>
            <a:solidFill>
              <a:srgbClr val="F79646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9" name="直角三角形 78"/>
            <p:cNvSpPr/>
            <p:nvPr/>
          </p:nvSpPr>
          <p:spPr>
            <a:xfrm rot="16200000">
              <a:off x="4572328" y="433470"/>
              <a:ext cx="639312" cy="2670068"/>
            </a:xfrm>
            <a:prstGeom prst="rtTriangle">
              <a:avLst/>
            </a:prstGeom>
            <a:solidFill>
              <a:srgbClr val="F79646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750763" y="2636912"/>
              <a:ext cx="1757661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79646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Lensing limited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484088" y="936032"/>
            <a:ext cx="5832648" cy="1152128"/>
            <a:chOff x="2484088" y="936032"/>
            <a:chExt cx="5832648" cy="1152128"/>
          </a:xfrm>
        </p:grpSpPr>
        <p:sp>
          <p:nvSpPr>
            <p:cNvPr id="72" name="フローチャート: 処理 71"/>
            <p:cNvSpPr/>
            <p:nvPr/>
          </p:nvSpPr>
          <p:spPr>
            <a:xfrm>
              <a:off x="2484088" y="936032"/>
              <a:ext cx="1080120" cy="1152128"/>
            </a:xfrm>
            <a:prstGeom prst="flowChartProcess">
              <a:avLst/>
            </a:prstGeom>
            <a:solidFill>
              <a:srgbClr val="4F81BD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3" name="直角三角形 72"/>
            <p:cNvSpPr/>
            <p:nvPr/>
          </p:nvSpPr>
          <p:spPr>
            <a:xfrm flipV="1">
              <a:off x="3564208" y="936032"/>
              <a:ext cx="4752528" cy="1152128"/>
            </a:xfrm>
            <a:prstGeom prst="rtTriangle">
              <a:avLst/>
            </a:prstGeom>
            <a:solidFill>
              <a:srgbClr val="4F81BD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700112" y="1156682"/>
              <a:ext cx="2181046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Foreground limited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755896" y="3906032"/>
            <a:ext cx="3744414" cy="792088"/>
            <a:chOff x="755896" y="3906032"/>
            <a:chExt cx="3744414" cy="792088"/>
          </a:xfrm>
        </p:grpSpPr>
        <p:sp>
          <p:nvSpPr>
            <p:cNvPr id="78" name="直角三角形 77"/>
            <p:cNvSpPr/>
            <p:nvPr/>
          </p:nvSpPr>
          <p:spPr>
            <a:xfrm flipV="1">
              <a:off x="2484088" y="3906032"/>
              <a:ext cx="2016222" cy="792088"/>
            </a:xfrm>
            <a:prstGeom prst="rtTriangle">
              <a:avLst/>
            </a:prstGeom>
            <a:solidFill>
              <a:srgbClr val="4F81BD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55896" y="4037002"/>
              <a:ext cx="2181046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Foreground limited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1980032" y="5117122"/>
            <a:ext cx="2735984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Cosmic variance limited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084488" y="3532946"/>
            <a:ext cx="2735984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Cosmic variance limited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39" y="188640"/>
            <a:ext cx="2702857" cy="200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2" y="4672217"/>
            <a:ext cx="2682857" cy="19971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6965"/>
            <a:ext cx="7992888" cy="598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2E3E-AB3F-4657-86A1-105B6FBF381F}" type="slidenum">
              <a:rPr lang="en-US" altLang="ja-JP" smtClean="0"/>
              <a:pPr/>
              <a:t>7</a:t>
            </a:fld>
            <a:endParaRPr lang="en-US" altLang="ja-JP"/>
          </a:p>
        </p:txBody>
      </p:sp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3" y="1124744"/>
            <a:ext cx="867568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56"/>
          <p:cNvSpPr>
            <a:spLocks noChangeArrowheads="1"/>
          </p:cNvSpPr>
          <p:nvPr/>
        </p:nvSpPr>
        <p:spPr bwMode="auto">
          <a:xfrm>
            <a:off x="322264" y="35716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Timelines of future CMB pol. projects</a:t>
            </a:r>
            <a:endParaRPr lang="ja-JP" altLang="en-US" sz="2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571687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M.Hazumi</a:t>
            </a:r>
            <a:endParaRPr kumimoji="1" lang="ja-JP" altLang="en-US" sz="1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977404" y="4581128"/>
            <a:ext cx="2458692" cy="936104"/>
            <a:chOff x="2977404" y="4581128"/>
            <a:chExt cx="2458692" cy="936104"/>
          </a:xfrm>
        </p:grpSpPr>
        <p:sp>
          <p:nvSpPr>
            <p:cNvPr id="3" name="左右矢印 2"/>
            <p:cNvSpPr/>
            <p:nvPr/>
          </p:nvSpPr>
          <p:spPr bwMode="auto">
            <a:xfrm>
              <a:off x="3851920" y="4581128"/>
              <a:ext cx="1584176" cy="432048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977404" y="5055567"/>
              <a:ext cx="2021707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2"/>
                  </a:solidFill>
                </a:rPr>
                <a:t>Planck </a:t>
              </a:r>
              <a:r>
                <a:rPr kumimoji="1" lang="ja-JP" altLang="en-US" dirty="0" smtClean="0">
                  <a:solidFill>
                    <a:schemeClr val="bg2"/>
                  </a:solidFill>
                </a:rPr>
                <a:t>の</a:t>
              </a:r>
              <a:r>
                <a:rPr kumimoji="1" lang="en-US" altLang="ja-JP" dirty="0" smtClean="0">
                  <a:solidFill>
                    <a:schemeClr val="bg2"/>
                  </a:solidFill>
                </a:rPr>
                <a:t>10</a:t>
              </a:r>
              <a:r>
                <a:rPr kumimoji="1" lang="ja-JP" altLang="en-US" dirty="0" smtClean="0">
                  <a:solidFill>
                    <a:schemeClr val="bg2"/>
                  </a:solidFill>
                </a:rPr>
                <a:t>倍</a:t>
              </a:r>
              <a:endParaRPr kumimoji="1" lang="ja-JP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547664" y="2276872"/>
            <a:ext cx="3262432" cy="893713"/>
            <a:chOff x="3131840" y="4581128"/>
            <a:chExt cx="3262432" cy="893713"/>
          </a:xfrm>
        </p:grpSpPr>
        <p:sp>
          <p:nvSpPr>
            <p:cNvPr id="10" name="左右矢印 9"/>
            <p:cNvSpPr/>
            <p:nvPr/>
          </p:nvSpPr>
          <p:spPr bwMode="auto">
            <a:xfrm>
              <a:off x="4093798" y="4581128"/>
              <a:ext cx="1342298" cy="432048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31840" y="5013176"/>
              <a:ext cx="3262432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bg2"/>
                  </a:solidFill>
                </a:rPr>
                <a:t>直近の地上観測の</a:t>
              </a:r>
              <a:r>
                <a:rPr kumimoji="1" lang="en-US" altLang="ja-JP" dirty="0" smtClean="0">
                  <a:solidFill>
                    <a:schemeClr val="bg2"/>
                  </a:solidFill>
                </a:rPr>
                <a:t>10</a:t>
              </a:r>
              <a:r>
                <a:rPr kumimoji="1" lang="ja-JP" altLang="en-US" dirty="0" smtClean="0">
                  <a:solidFill>
                    <a:schemeClr val="bg2"/>
                  </a:solidFill>
                </a:rPr>
                <a:t>倍</a:t>
              </a:r>
              <a:endParaRPr kumimoji="1" lang="ja-JP" alt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8675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8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539552" y="45744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Further improvement requires de-lensing</a:t>
            </a:r>
            <a:endParaRPr lang="ja-JP" alt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27784" y="2005355"/>
            <a:ext cx="3880796" cy="2215733"/>
            <a:chOff x="1979712" y="2221379"/>
            <a:chExt cx="3880796" cy="2215733"/>
          </a:xfrm>
        </p:grpSpPr>
        <p:sp>
          <p:nvSpPr>
            <p:cNvPr id="7" name="テキスト ボックス 6"/>
            <p:cNvSpPr txBox="1"/>
            <p:nvPr/>
          </p:nvSpPr>
          <p:spPr>
            <a:xfrm rot="19199750">
              <a:off x="5013801" y="2221379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2"/>
                  </a:solidFill>
                </a:rPr>
                <a:t>Lensing</a:t>
              </a:r>
              <a:endParaRPr kumimoji="1" lang="ja-JP" alt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979712" y="262762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79712" y="3347700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0.01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979712" y="4067780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2"/>
                  </a:solidFill>
                </a:rPr>
                <a:t>r = 0.001</a:t>
              </a:r>
              <a:endParaRPr kumimoji="1" lang="ja-JP" altLang="en-US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635896" y="1620000"/>
            <a:ext cx="2952327" cy="3793039"/>
            <a:chOff x="3635896" y="1620000"/>
            <a:chExt cx="2952327" cy="3793039"/>
          </a:xfrm>
        </p:grpSpPr>
        <p:sp>
          <p:nvSpPr>
            <p:cNvPr id="18" name="フリーフォーム 17"/>
            <p:cNvSpPr/>
            <p:nvPr/>
          </p:nvSpPr>
          <p:spPr bwMode="auto">
            <a:xfrm>
              <a:off x="3635896" y="1620000"/>
              <a:ext cx="2952327" cy="3793039"/>
            </a:xfrm>
            <a:custGeom>
              <a:avLst/>
              <a:gdLst>
                <a:gd name="connsiteX0" fmla="*/ 0 w 4029075"/>
                <a:gd name="connsiteY0" fmla="*/ 3971925 h 3971925"/>
                <a:gd name="connsiteX1" fmla="*/ 2143125 w 4029075"/>
                <a:gd name="connsiteY1" fmla="*/ 2786062 h 3971925"/>
                <a:gd name="connsiteX2" fmla="*/ 3100387 w 4029075"/>
                <a:gd name="connsiteY2" fmla="*/ 1985962 h 3971925"/>
                <a:gd name="connsiteX3" fmla="*/ 3571875 w 4029075"/>
                <a:gd name="connsiteY3" fmla="*/ 1314450 h 3971925"/>
                <a:gd name="connsiteX4" fmla="*/ 3900487 w 4029075"/>
                <a:gd name="connsiteY4" fmla="*/ 514350 h 3971925"/>
                <a:gd name="connsiteX5" fmla="*/ 4029075 w 4029075"/>
                <a:gd name="connsiteY5" fmla="*/ 0 h 39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9075" h="3971925">
                  <a:moveTo>
                    <a:pt x="0" y="3971925"/>
                  </a:moveTo>
                  <a:cubicBezTo>
                    <a:pt x="813197" y="3544490"/>
                    <a:pt x="1626394" y="3117056"/>
                    <a:pt x="2143125" y="2786062"/>
                  </a:cubicBezTo>
                  <a:cubicBezTo>
                    <a:pt x="2659856" y="2455068"/>
                    <a:pt x="2862262" y="2231231"/>
                    <a:pt x="3100387" y="1985962"/>
                  </a:cubicBezTo>
                  <a:cubicBezTo>
                    <a:pt x="3338512" y="1740693"/>
                    <a:pt x="3438525" y="1559719"/>
                    <a:pt x="3571875" y="1314450"/>
                  </a:cubicBezTo>
                  <a:cubicBezTo>
                    <a:pt x="3705225" y="1069181"/>
                    <a:pt x="3824287" y="733425"/>
                    <a:pt x="3900487" y="514350"/>
                  </a:cubicBezTo>
                  <a:cubicBezTo>
                    <a:pt x="3976687" y="295275"/>
                    <a:pt x="4002881" y="147637"/>
                    <a:pt x="4029075" y="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2377" y="4479503"/>
              <a:ext cx="1431802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00B050"/>
                  </a:solidFill>
                </a:rPr>
                <a:t>2μK-arcmin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67525" cy="515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1185242" y="1124744"/>
            <a:ext cx="6915150" cy="5343525"/>
            <a:chOff x="1185242" y="1124744"/>
            <a:chExt cx="6915150" cy="53435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242" y="1124744"/>
              <a:ext cx="6915150" cy="534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473658" y="4326195"/>
              <a:ext cx="5554726" cy="8309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err="1" smtClean="0">
                  <a:solidFill>
                    <a:schemeClr val="bg2"/>
                  </a:solidFill>
                </a:rPr>
                <a:t>LiteBIRD</a:t>
              </a:r>
              <a:r>
                <a:rPr lang="en-US" altLang="ja-JP" dirty="0" smtClean="0">
                  <a:solidFill>
                    <a:schemeClr val="bg2"/>
                  </a:solidFill>
                </a:rPr>
                <a:t> </a:t>
              </a:r>
              <a:r>
                <a:rPr lang="ja-JP" altLang="en-US" dirty="0" smtClean="0">
                  <a:solidFill>
                    <a:schemeClr val="bg2"/>
                  </a:solidFill>
                </a:rPr>
                <a:t>の偏光データのみで試みる限り</a:t>
              </a:r>
              <a:endParaRPr lang="en-US" altLang="ja-JP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ja-JP" altLang="en-US" dirty="0" smtClean="0">
                  <a:solidFill>
                    <a:schemeClr val="bg2"/>
                  </a:solidFill>
                </a:rPr>
                <a:t>その効率は十数</a:t>
              </a:r>
              <a:r>
                <a:rPr lang="en-US" altLang="ja-JP" dirty="0" smtClean="0">
                  <a:solidFill>
                    <a:schemeClr val="bg2"/>
                  </a:solidFill>
                </a:rPr>
                <a:t>%</a:t>
              </a:r>
              <a:r>
                <a:rPr lang="ja-JP" altLang="en-US" dirty="0" smtClean="0">
                  <a:solidFill>
                    <a:schemeClr val="bg2"/>
                  </a:solidFill>
                </a:rPr>
                <a:t>程度</a:t>
              </a:r>
              <a:endParaRPr lang="en-US" altLang="ja-JP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6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1905000" cy="457200"/>
          </a:xfrm>
        </p:spPr>
        <p:txBody>
          <a:bodyPr/>
          <a:lstStyle/>
          <a:p>
            <a:fld id="{AEC72E3E-AB3F-4657-86A1-105B6FBF381F}" type="slidenum">
              <a:rPr lang="en-US" altLang="ja-JP" smtClean="0">
                <a:solidFill>
                  <a:srgbClr val="FFFFFF"/>
                </a:solidFill>
              </a:rPr>
              <a:pPr/>
              <a:t>9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Rectangle 256"/>
          <p:cNvSpPr>
            <a:spLocks noChangeArrowheads="1"/>
          </p:cNvSpPr>
          <p:nvPr/>
        </p:nvSpPr>
        <p:spPr bwMode="auto">
          <a:xfrm>
            <a:off x="539552" y="457446"/>
            <a:ext cx="82502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need high sensitivity and high resolution</a:t>
            </a:r>
            <a:endParaRPr lang="ja-JP" alt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114003"/>
            <a:ext cx="68865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131840" y="1167135"/>
            <a:ext cx="3600400" cy="461665"/>
            <a:chOff x="3131840" y="1167135"/>
            <a:chExt cx="3600400" cy="461665"/>
          </a:xfrm>
        </p:grpSpPr>
        <p:sp>
          <p:nvSpPr>
            <p:cNvPr id="6" name="フローチャート : 結合子 5"/>
            <p:cNvSpPr/>
            <p:nvPr/>
          </p:nvSpPr>
          <p:spPr>
            <a:xfrm>
              <a:off x="3131840" y="1340768"/>
              <a:ext cx="144016" cy="144016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455729" y="1167135"/>
              <a:ext cx="3276511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chemeClr val="tx2">
                      <a:lumMod val="50000"/>
                    </a:schemeClr>
                  </a:solidFill>
                </a:rPr>
                <a:t>SuperPB</a:t>
              </a:r>
              <a:r>
                <a:rPr kumimoji="1" lang="en-US" altLang="ja-JP" dirty="0" smtClean="0">
                  <a:solidFill>
                    <a:schemeClr val="tx2">
                      <a:lumMod val="50000"/>
                    </a:schemeClr>
                  </a:solidFill>
                </a:rPr>
                <a:t> (multiple PB2)</a:t>
              </a:r>
              <a:endParaRPr kumimoji="1" lang="ja-JP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716016" y="4839543"/>
            <a:ext cx="1800200" cy="461665"/>
            <a:chOff x="4716016" y="4839543"/>
            <a:chExt cx="1800200" cy="461665"/>
          </a:xfrm>
        </p:grpSpPr>
        <p:sp>
          <p:nvSpPr>
            <p:cNvPr id="12" name="フローチャート : 結合子 11"/>
            <p:cNvSpPr/>
            <p:nvPr/>
          </p:nvSpPr>
          <p:spPr>
            <a:xfrm>
              <a:off x="4716016" y="4983559"/>
              <a:ext cx="144016" cy="144016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039905" y="4839543"/>
              <a:ext cx="1476311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B050"/>
                  </a:solidFill>
                </a:rPr>
                <a:t>EPIC-IM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228184" y="4084587"/>
            <a:ext cx="2736304" cy="461665"/>
            <a:chOff x="6228184" y="4084587"/>
            <a:chExt cx="2736304" cy="461665"/>
          </a:xfrm>
        </p:grpSpPr>
        <p:sp>
          <p:nvSpPr>
            <p:cNvPr id="2" name="右矢印 1"/>
            <p:cNvSpPr/>
            <p:nvPr/>
          </p:nvSpPr>
          <p:spPr bwMode="auto">
            <a:xfrm>
              <a:off x="6228184" y="4213573"/>
              <a:ext cx="2736304" cy="22353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228184" y="4084587"/>
              <a:ext cx="1476311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rgbClr val="FF0000"/>
                  </a:solidFill>
                </a:rPr>
                <a:t>LiteBIRD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732240" y="4509120"/>
            <a:ext cx="2057576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解像度がない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23929" y="1599183"/>
            <a:ext cx="295232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>
                    <a:lumMod val="50000"/>
                  </a:schemeClr>
                </a:solidFill>
              </a:rPr>
              <a:t>大角度に感度がない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9944" y="5271591"/>
            <a:ext cx="1692335" cy="461665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B050"/>
                </a:solidFill>
              </a:rPr>
              <a:t>予算がない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7" y="1020399"/>
            <a:ext cx="7125953" cy="550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6476</TotalTime>
  <Words>542</Words>
  <Application>Microsoft Office PowerPoint</Application>
  <PresentationFormat>OHP</PresentationFormat>
  <Paragraphs>103</Paragraphs>
  <Slides>12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Soaring</vt:lpstr>
      <vt:lpstr>LiteBIRD計画による原始重力波の探索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nagata</dc:creator>
  <cp:lastModifiedBy>rnagata</cp:lastModifiedBy>
  <cp:revision>1525</cp:revision>
  <cp:lastPrinted>1601-01-01T00:00:00Z</cp:lastPrinted>
  <dcterms:created xsi:type="dcterms:W3CDTF">1601-01-01T00:00:00Z</dcterms:created>
  <dcterms:modified xsi:type="dcterms:W3CDTF">2012-03-22T00:30:49Z</dcterms:modified>
</cp:coreProperties>
</file>